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avenPr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avenPr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d90c70a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fd90c70a8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0eddc962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0eddc962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Tipico de data science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0eddc962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00eddc962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*Snapshot types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0eddc962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0eddc962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0eddc962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0eddc962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Ojo, no resuelve temas de 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00eddc962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00eddc962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00eddc962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00eddc962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Ojo, no resuelve temas de OS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0eddc962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0eddc962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0eddc962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0eddc962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00eddc962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00eddc962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00eddc962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00eddc962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Ojo, no resuelve temas de OS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d90c70a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fd90c70a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Deployment: .Rprofile, dependencies.R, app.R, y app/.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0eddc9621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00eddc9621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00eddc9621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00eddc9621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fd90c70a8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fd90c70a8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35b8f66e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35b8f66e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00eddc962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00eddc962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b55b0f7b02_0_2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b55b0f7b02_0_2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b55b0f7b02_0_2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b55b0f7b02_0_2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87fa8c3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87fa8c3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0eddc962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0eddc962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87fa8c37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87fa8c37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87fa8c37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87fa8c37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mas rapido: codigo mas facil de organizar (menos repeticion, etc)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Cooperacion mas sencilla: legible para un humano y convenciones. Pensamos en el resto al armar el proyecto (cuan rapido van a poder encontrar lo que buscan?)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0eddc962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0eddc96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00eddc962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00eddc962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Tipico de data science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0fab1da4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0fab1da4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3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[Dark]" type="obj">
  <p:cSld name="OBJECT">
    <p:bg>
      <p:bgPr>
        <a:solidFill>
          <a:srgbClr val="15354A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4"/>
          <p:cNvCxnSpPr/>
          <p:nvPr/>
        </p:nvCxnSpPr>
        <p:spPr>
          <a:xfrm>
            <a:off x="1392000" y="3361138"/>
            <a:ext cx="5293200" cy="0"/>
          </a:xfrm>
          <a:prstGeom prst="straightConnector1">
            <a:avLst/>
          </a:prstGeom>
          <a:noFill/>
          <a:ln cap="flat" cmpd="sng" w="19050">
            <a:solidFill>
              <a:srgbClr val="0099F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" name="Google Shape;54;p14"/>
          <p:cNvGrpSpPr/>
          <p:nvPr/>
        </p:nvGrpSpPr>
        <p:grpSpPr>
          <a:xfrm>
            <a:off x="6184514" y="480220"/>
            <a:ext cx="2376433" cy="681913"/>
            <a:chOff x="840400" y="2001150"/>
            <a:chExt cx="5911525" cy="1696300"/>
          </a:xfrm>
        </p:grpSpPr>
        <p:sp>
          <p:nvSpPr>
            <p:cNvPr id="55" name="Google Shape;55;p14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8750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519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1619250" y="1619250"/>
            <a:ext cx="4191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619250" y="3676650"/>
            <a:ext cx="34863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+Bottom Colors]">
  <p:cSld name="OBJECT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4161329" y="1379781"/>
            <a:ext cx="821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139950" y="1469575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5354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620600" y="5081699"/>
            <a:ext cx="1523400" cy="61200"/>
          </a:xfrm>
          <a:prstGeom prst="rect">
            <a:avLst/>
          </a:prstGeom>
          <a:solidFill>
            <a:srgbClr val="80D1E5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524120" y="5081699"/>
            <a:ext cx="1523400" cy="61200"/>
          </a:xfrm>
          <a:prstGeom prst="rect">
            <a:avLst/>
          </a:prstGeom>
          <a:solidFill>
            <a:srgbClr val="0099F9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048240" y="5081699"/>
            <a:ext cx="1523400" cy="61200"/>
          </a:xfrm>
          <a:prstGeom prst="rect">
            <a:avLst/>
          </a:prstGeom>
          <a:solidFill>
            <a:srgbClr val="FCC300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572360" y="5081699"/>
            <a:ext cx="1523400" cy="61200"/>
          </a:xfrm>
          <a:prstGeom prst="rect">
            <a:avLst/>
          </a:prstGeom>
          <a:solidFill>
            <a:srgbClr val="770F7B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0" y="5081699"/>
            <a:ext cx="1523400" cy="61200"/>
          </a:xfrm>
          <a:prstGeom prst="rect">
            <a:avLst/>
          </a:prstGeom>
          <a:solidFill>
            <a:srgbClr val="6D757A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096480" y="5081699"/>
            <a:ext cx="1523400" cy="61200"/>
          </a:xfrm>
          <a:prstGeom prst="rect">
            <a:avLst/>
          </a:prstGeom>
          <a:solidFill>
            <a:srgbClr val="F1853A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139950" y="1469575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5354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grpSp>
        <p:nvGrpSpPr>
          <p:cNvPr id="84" name="Google Shape;84;p15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85" name="Google Shape;85;p15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No Bottom Colors]">
  <p:cSld name="CUSTOM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grpSp>
        <p:nvGrpSpPr>
          <p:cNvPr id="101" name="Google Shape;101;p16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102" name="Google Shape;102;p16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Blue Graphics Intense]">
  <p:cSld name="CUSTOM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7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121" name="Google Shape;121;p17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Blue Graphics Light]">
  <p:cSld name="CUSTOM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175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8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140" name="Google Shape;140;p18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Dark Graphics Intense]">
  <p:cSld name="CUSTOM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19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159" name="Google Shape;159;p19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Dark Graphics Light]">
  <p:cSld name="CUSTOM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175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20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178" name="Google Shape;178;p20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Page [With 3 Sections + Dark Graphics]">
  <p:cSld name="OBJECT_2_1_2">
    <p:bg>
      <p:bgPr>
        <a:solidFill>
          <a:srgbClr val="0099F9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175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1"/>
          <p:cNvGrpSpPr/>
          <p:nvPr/>
        </p:nvGrpSpPr>
        <p:grpSpPr>
          <a:xfrm>
            <a:off x="7938506" y="194500"/>
            <a:ext cx="974810" cy="279890"/>
            <a:chOff x="840400" y="2001150"/>
            <a:chExt cx="5911525" cy="1696300"/>
          </a:xfrm>
        </p:grpSpPr>
        <p:sp>
          <p:nvSpPr>
            <p:cNvPr id="195" name="Google Shape;195;p21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21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1" type="subTitle"/>
          </p:nvPr>
        </p:nvSpPr>
        <p:spPr>
          <a:xfrm>
            <a:off x="105832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2" type="subTitle"/>
          </p:nvPr>
        </p:nvSpPr>
        <p:spPr>
          <a:xfrm>
            <a:off x="3620550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21"/>
          <p:cNvSpPr txBox="1"/>
          <p:nvPr>
            <p:ph idx="3" type="subTitle"/>
          </p:nvPr>
        </p:nvSpPr>
        <p:spPr>
          <a:xfrm>
            <a:off x="618277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Page [With 3 Sections + Blue Graphics]">
  <p:cSld name="OBJECT_2_1_2_3">
    <p:bg>
      <p:bgPr>
        <a:solidFill>
          <a:srgbClr val="15354A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175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22"/>
          <p:cNvSpPr txBox="1"/>
          <p:nvPr>
            <p:ph idx="1" type="subTitle"/>
          </p:nvPr>
        </p:nvSpPr>
        <p:spPr>
          <a:xfrm>
            <a:off x="105832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2" type="subTitle"/>
          </p:nvPr>
        </p:nvSpPr>
        <p:spPr>
          <a:xfrm>
            <a:off x="3620550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22"/>
          <p:cNvSpPr txBox="1"/>
          <p:nvPr>
            <p:ph idx="3" type="subTitle"/>
          </p:nvPr>
        </p:nvSpPr>
        <p:spPr>
          <a:xfrm>
            <a:off x="618277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19" name="Google Shape;219;p22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220" name="Google Shape;220;p22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With 3 Sections + Blue Graphics]">
  <p:cSld name="OBJECT_2_1_2_3_1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3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235" name="Google Shape;235;p23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" name="Google Shape;24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175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251" name="Google Shape;251;p23"/>
          <p:cNvSpPr txBox="1"/>
          <p:nvPr>
            <p:ph idx="1" type="subTitle"/>
          </p:nvPr>
        </p:nvSpPr>
        <p:spPr>
          <a:xfrm>
            <a:off x="105832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252" name="Google Shape;252;p23"/>
          <p:cNvSpPr txBox="1"/>
          <p:nvPr>
            <p:ph idx="2" type="subTitle"/>
          </p:nvPr>
        </p:nvSpPr>
        <p:spPr>
          <a:xfrm>
            <a:off x="3620550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idx="3" type="subTitle"/>
          </p:nvPr>
        </p:nvSpPr>
        <p:spPr>
          <a:xfrm>
            <a:off x="618277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[Blue]">
  <p:cSld name="OBJECT_2_1_2_2">
    <p:bg>
      <p:bgPr>
        <a:solidFill>
          <a:srgbClr val="0099F9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1539950" y="1669900"/>
            <a:ext cx="6016200" cy="7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56" name="Google Shape;256;p24"/>
          <p:cNvGrpSpPr/>
          <p:nvPr/>
        </p:nvGrpSpPr>
        <p:grpSpPr>
          <a:xfrm>
            <a:off x="7938506" y="194500"/>
            <a:ext cx="974810" cy="279890"/>
            <a:chOff x="840400" y="2001150"/>
            <a:chExt cx="5911525" cy="1696300"/>
          </a:xfrm>
        </p:grpSpPr>
        <p:sp>
          <p:nvSpPr>
            <p:cNvPr id="257" name="Google Shape;257;p24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0" name="Google Shape;27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[Blue Alternative]">
  <p:cSld name="OBJECT_2_1_2_2_2">
    <p:bg>
      <p:bgPr>
        <a:solidFill>
          <a:srgbClr val="0099F9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type="title"/>
          </p:nvPr>
        </p:nvSpPr>
        <p:spPr>
          <a:xfrm>
            <a:off x="1539950" y="1669900"/>
            <a:ext cx="6016200" cy="7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74" name="Google Shape;274;p25"/>
          <p:cNvGrpSpPr/>
          <p:nvPr/>
        </p:nvGrpSpPr>
        <p:grpSpPr>
          <a:xfrm>
            <a:off x="7938506" y="194500"/>
            <a:ext cx="974810" cy="279890"/>
            <a:chOff x="840400" y="2001150"/>
            <a:chExt cx="5911525" cy="1696300"/>
          </a:xfrm>
        </p:grpSpPr>
        <p:sp>
          <p:nvSpPr>
            <p:cNvPr id="275" name="Google Shape;275;p25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8" name="Google Shape;2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[Dark Alternative]">
  <p:cSld name="OBJECT_2_1_2_2_1">
    <p:bg>
      <p:bgPr>
        <a:solidFill>
          <a:srgbClr val="15354A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1539950" y="1669900"/>
            <a:ext cx="6016200" cy="7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6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295" name="Google Shape;295;p26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Section Title Page [Dark]">
  <p:cSld name="OBJECT_2_1_2_2_1_2">
    <p:bg>
      <p:bgPr>
        <a:solidFill>
          <a:srgbClr val="15354A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1539950" y="1669900"/>
            <a:ext cx="6016200" cy="7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10" name="Google Shape;31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7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312" name="Google Shape;312;p27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5" name="Google Shape;3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Page [Dark]">
  <p:cSld name="OBJECT_2_1_2_2_1_1">
    <p:bg>
      <p:bgPr>
        <a:solidFill>
          <a:srgbClr val="15354A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6184514" y="480220"/>
            <a:ext cx="2376433" cy="681913"/>
            <a:chOff x="840400" y="2001150"/>
            <a:chExt cx="5911525" cy="1696300"/>
          </a:xfrm>
        </p:grpSpPr>
        <p:sp>
          <p:nvSpPr>
            <p:cNvPr id="330" name="Google Shape;330;p28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8"/>
          <p:cNvSpPr txBox="1"/>
          <p:nvPr>
            <p:ph type="title"/>
          </p:nvPr>
        </p:nvSpPr>
        <p:spPr>
          <a:xfrm>
            <a:off x="1619250" y="1910225"/>
            <a:ext cx="5743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Page [Light]">
  <p:cSld name="OBJECT_2_1_2_2_1_1_1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9"/>
          <p:cNvGrpSpPr/>
          <p:nvPr/>
        </p:nvGrpSpPr>
        <p:grpSpPr>
          <a:xfrm>
            <a:off x="6184501" y="480161"/>
            <a:ext cx="2376469" cy="682039"/>
            <a:chOff x="216200" y="1823450"/>
            <a:chExt cx="7134400" cy="2047550"/>
          </a:xfrm>
        </p:grpSpPr>
        <p:sp>
          <p:nvSpPr>
            <p:cNvPr id="346" name="Google Shape;346;p29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9" name="Google Shape;35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 txBox="1"/>
          <p:nvPr>
            <p:ph type="title"/>
          </p:nvPr>
        </p:nvSpPr>
        <p:spPr>
          <a:xfrm>
            <a:off x="1619250" y="1910225"/>
            <a:ext cx="5743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3300"/>
              <a:buNone/>
              <a:defRPr sz="33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Page [+Bottom Colors]">
  <p:cSld name="OBJECT_2_1_2_1">
    <p:bg>
      <p:bgPr>
        <a:solidFill>
          <a:srgbClr val="15354A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 txBox="1"/>
          <p:nvPr/>
        </p:nvSpPr>
        <p:spPr>
          <a:xfrm>
            <a:off x="7620600" y="5081699"/>
            <a:ext cx="1523400" cy="61200"/>
          </a:xfrm>
          <a:prstGeom prst="rect">
            <a:avLst/>
          </a:prstGeom>
          <a:solidFill>
            <a:srgbClr val="80D1E5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1524120" y="5081699"/>
            <a:ext cx="1523400" cy="61200"/>
          </a:xfrm>
          <a:prstGeom prst="rect">
            <a:avLst/>
          </a:prstGeom>
          <a:solidFill>
            <a:srgbClr val="0099F9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5" name="Google Shape;365;p30"/>
          <p:cNvSpPr txBox="1"/>
          <p:nvPr/>
        </p:nvSpPr>
        <p:spPr>
          <a:xfrm>
            <a:off x="3048240" y="5081699"/>
            <a:ext cx="1523400" cy="61200"/>
          </a:xfrm>
          <a:prstGeom prst="rect">
            <a:avLst/>
          </a:prstGeom>
          <a:solidFill>
            <a:srgbClr val="FCC300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6" name="Google Shape;366;p30"/>
          <p:cNvSpPr txBox="1"/>
          <p:nvPr/>
        </p:nvSpPr>
        <p:spPr>
          <a:xfrm>
            <a:off x="4572360" y="5081699"/>
            <a:ext cx="1523400" cy="61200"/>
          </a:xfrm>
          <a:prstGeom prst="rect">
            <a:avLst/>
          </a:prstGeom>
          <a:solidFill>
            <a:srgbClr val="770F7B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0" y="5081699"/>
            <a:ext cx="1523400" cy="61200"/>
          </a:xfrm>
          <a:prstGeom prst="rect">
            <a:avLst/>
          </a:prstGeom>
          <a:solidFill>
            <a:srgbClr val="6D757A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6096480" y="5081699"/>
            <a:ext cx="1523400" cy="61200"/>
          </a:xfrm>
          <a:prstGeom prst="rect">
            <a:avLst/>
          </a:prstGeom>
          <a:solidFill>
            <a:srgbClr val="F1853A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9" name="Google Shape;369;p30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30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71" name="Google Shape;371;p30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372" name="Google Shape;372;p30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Page [No Bottom Colors]">
  <p:cSld name="OBJECT_2_1_2_1_1">
    <p:bg>
      <p:bgPr>
        <a:solidFill>
          <a:srgbClr val="15354A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7" name="Google Shape;387;p31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88" name="Google Shape;388;p31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389" name="Google Shape;389;p31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Page [Graphics Blue and White]">
  <p:cSld name="OBJECT_2_1_2_1_1_1_1">
    <p:bg>
      <p:bgPr>
        <a:solidFill>
          <a:srgbClr val="15354A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32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05" name="Google Shape;405;p32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406" name="Google Shape;406;p32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9" name="Google Shape;4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2519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Page [Graphics White]">
  <p:cSld name="OBJECT_2_1_2_1_1_1_1_1">
    <p:bg>
      <p:bgPr>
        <a:solidFill>
          <a:srgbClr val="15354A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33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24" name="Google Shape;424;p33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425" name="Google Shape;425;p33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8" name="Google Shape;43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2519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Page [Graphics Intense]">
  <p:cSld name="OBJECT_2_1_2_1_1_1_1_1_1">
    <p:bg>
      <p:bgPr>
        <a:solidFill>
          <a:srgbClr val="15354A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34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43" name="Google Shape;443;p34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444" name="Google Shape;444;p34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7" name="Google Shape;45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2519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OBJECT_3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35"/>
          <p:cNvGrpSpPr/>
          <p:nvPr/>
        </p:nvGrpSpPr>
        <p:grpSpPr>
          <a:xfrm>
            <a:off x="320256" y="350591"/>
            <a:ext cx="1107207" cy="320177"/>
            <a:chOff x="214850" y="1758700"/>
            <a:chExt cx="7152500" cy="2068325"/>
          </a:xfrm>
        </p:grpSpPr>
        <p:sp>
          <p:nvSpPr>
            <p:cNvPr id="461" name="Google Shape;461;p35"/>
            <p:cNvSpPr/>
            <p:nvPr/>
          </p:nvSpPr>
          <p:spPr>
            <a:xfrm>
              <a:off x="363175" y="1858350"/>
              <a:ext cx="1623075" cy="1873225"/>
            </a:xfrm>
            <a:custGeom>
              <a:rect b="b" l="l" r="r" t="t"/>
              <a:pathLst>
                <a:path extrusionOk="0" h="74929" w="64923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366100" y="1893250"/>
              <a:ext cx="564300" cy="916275"/>
            </a:xfrm>
            <a:custGeom>
              <a:rect b="b" l="l" r="r" t="t"/>
              <a:pathLst>
                <a:path extrusionOk="0" h="36651" w="22572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366100" y="2780400"/>
              <a:ext cx="564300" cy="916275"/>
            </a:xfrm>
            <a:custGeom>
              <a:rect b="b" l="l" r="r" t="t"/>
              <a:pathLst>
                <a:path extrusionOk="0" h="36651" w="22572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904200" y="2765875"/>
              <a:ext cx="1023900" cy="58200"/>
            </a:xfrm>
            <a:custGeom>
              <a:rect b="b" l="l" r="r" t="t"/>
              <a:pathLst>
                <a:path extrusionOk="0" h="2328" w="40956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2617425" y="3237075"/>
              <a:ext cx="346150" cy="442150"/>
            </a:xfrm>
            <a:custGeom>
              <a:rect b="b" l="l" r="r" t="t"/>
              <a:pathLst>
                <a:path extrusionOk="0" h="17686" w="13846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940"/>
                    <a:pt x="5352" y="15940"/>
                  </a:cubicBezTo>
                  <a:lnTo>
                    <a:pt x="1862" y="15940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698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3042100" y="3237075"/>
              <a:ext cx="398500" cy="442150"/>
            </a:xfrm>
            <a:custGeom>
              <a:rect b="b" l="l" r="r" t="t"/>
              <a:pathLst>
                <a:path extrusionOk="0" h="17686" w="1594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3481300" y="3237075"/>
              <a:ext cx="360700" cy="442150"/>
            </a:xfrm>
            <a:custGeom>
              <a:rect b="b" l="l" r="r" t="t"/>
              <a:pathLst>
                <a:path extrusionOk="0" h="17686" w="14428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3879800" y="3237075"/>
              <a:ext cx="398500" cy="442150"/>
            </a:xfrm>
            <a:custGeom>
              <a:rect b="b" l="l" r="r" t="t"/>
              <a:pathLst>
                <a:path extrusionOk="0" h="17686" w="1594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4540075" y="3231250"/>
              <a:ext cx="285075" cy="453775"/>
            </a:xfrm>
            <a:custGeom>
              <a:rect b="b" l="l" r="r" t="t"/>
              <a:pathLst>
                <a:path extrusionOk="0" h="18151" w="11403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026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170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560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748" y="1"/>
                    <a:pt x="570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4941475" y="3231250"/>
              <a:ext cx="340325" cy="453775"/>
            </a:xfrm>
            <a:custGeom>
              <a:rect b="b" l="l" r="r" t="t"/>
              <a:pathLst>
                <a:path extrusionOk="0" h="18151" w="13613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5438850" y="3237075"/>
              <a:ext cx="49475" cy="442150"/>
            </a:xfrm>
            <a:custGeom>
              <a:rect b="b" l="l" r="r" t="t"/>
              <a:pathLst>
                <a:path extrusionOk="0" h="17686" w="1979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5651200" y="3237075"/>
              <a:ext cx="279250" cy="442150"/>
            </a:xfrm>
            <a:custGeom>
              <a:rect b="b" l="l" r="r" t="t"/>
              <a:pathLst>
                <a:path extrusionOk="0" h="17686" w="1117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6090400" y="3237075"/>
              <a:ext cx="366525" cy="442150"/>
            </a:xfrm>
            <a:custGeom>
              <a:rect b="b" l="l" r="r" t="t"/>
              <a:pathLst>
                <a:path extrusionOk="0" h="17686" w="14661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6602325" y="3231250"/>
              <a:ext cx="337450" cy="453775"/>
            </a:xfrm>
            <a:custGeom>
              <a:rect b="b" l="l" r="r" t="t"/>
              <a:pathLst>
                <a:path extrusionOk="0" h="18151" w="13498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7085175" y="3237075"/>
              <a:ext cx="279250" cy="442150"/>
            </a:xfrm>
            <a:custGeom>
              <a:rect b="b" l="l" r="r" t="t"/>
              <a:pathLst>
                <a:path extrusionOk="0" h="17686" w="1117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2605800" y="1852550"/>
              <a:ext cx="773725" cy="776625"/>
            </a:xfrm>
            <a:custGeom>
              <a:rect b="b" l="l" r="r" t="t"/>
              <a:pathLst>
                <a:path extrusionOk="0" h="31065" w="30949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3481300" y="2021250"/>
              <a:ext cx="578850" cy="817350"/>
            </a:xfrm>
            <a:custGeom>
              <a:rect b="b" l="l" r="r" t="t"/>
              <a:pathLst>
                <a:path extrusionOk="0" h="32694" w="23154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4170675" y="2021250"/>
              <a:ext cx="578850" cy="817350"/>
            </a:xfrm>
            <a:custGeom>
              <a:rect b="b" l="l" r="r" t="t"/>
              <a:pathLst>
                <a:path extrusionOk="0" h="32694" w="23154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4862925" y="2027050"/>
              <a:ext cx="456700" cy="619575"/>
            </a:xfrm>
            <a:custGeom>
              <a:rect b="b" l="l" r="r" t="t"/>
              <a:pathLst>
                <a:path extrusionOk="0" h="24783" w="18268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5453400" y="1826350"/>
              <a:ext cx="180375" cy="802825"/>
            </a:xfrm>
            <a:custGeom>
              <a:rect b="b" l="l" r="r" t="t"/>
              <a:pathLst>
                <a:path extrusionOk="0" h="32113" w="7215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5799525" y="1817625"/>
              <a:ext cx="171650" cy="811550"/>
            </a:xfrm>
            <a:custGeom>
              <a:rect b="b" l="l" r="r" t="t"/>
              <a:pathLst>
                <a:path extrusionOk="0" h="32462" w="6866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6104950" y="2021250"/>
              <a:ext cx="599200" cy="625375"/>
            </a:xfrm>
            <a:custGeom>
              <a:rect b="b" l="l" r="r" t="t"/>
              <a:pathLst>
                <a:path extrusionOk="0" h="25015" w="23968">
                  <a:moveTo>
                    <a:pt x="11868" y="5469"/>
                  </a:moveTo>
                  <a:cubicBezTo>
                    <a:pt x="13613" y="5469"/>
                    <a:pt x="14893" y="5934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6811750" y="2024150"/>
              <a:ext cx="555600" cy="605025"/>
            </a:xfrm>
            <a:custGeom>
              <a:rect b="b" l="l" r="r" t="t"/>
              <a:pathLst>
                <a:path extrusionOk="0" h="24201" w="22224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217750" y="1758700"/>
              <a:ext cx="354875" cy="311475"/>
            </a:xfrm>
            <a:custGeom>
              <a:rect b="b" l="l" r="r" t="t"/>
              <a:pathLst>
                <a:path extrusionOk="0" h="12459" w="14195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726775" y="2639925"/>
              <a:ext cx="354875" cy="310075"/>
            </a:xfrm>
            <a:custGeom>
              <a:rect b="b" l="l" r="r" t="t"/>
              <a:pathLst>
                <a:path extrusionOk="0" h="12403" w="14195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214850" y="3515550"/>
              <a:ext cx="354875" cy="311475"/>
            </a:xfrm>
            <a:custGeom>
              <a:rect b="b" l="l" r="r" t="t"/>
              <a:pathLst>
                <a:path extrusionOk="0" h="12459" w="14195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1741900" y="2635500"/>
              <a:ext cx="354900" cy="311475"/>
            </a:xfrm>
            <a:custGeom>
              <a:rect b="b" l="l" r="r" t="t"/>
              <a:pathLst>
                <a:path extrusionOk="0" h="12459" w="14196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35"/>
          <p:cNvSpPr/>
          <p:nvPr/>
        </p:nvSpPr>
        <p:spPr>
          <a:xfrm>
            <a:off x="1737150" y="256682"/>
            <a:ext cx="0" cy="494055"/>
          </a:xfrm>
          <a:custGeom>
            <a:rect b="b" l="l" r="r" t="t"/>
            <a:pathLst>
              <a:path extrusionOk="0" h="932180" w="12000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cap="flat" cmpd="sng" w="9525">
            <a:solidFill>
              <a:srgbClr val="0099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5"/>
          <p:cNvSpPr txBox="1"/>
          <p:nvPr>
            <p:ph type="title"/>
          </p:nvPr>
        </p:nvSpPr>
        <p:spPr>
          <a:xfrm>
            <a:off x="2036076" y="440639"/>
            <a:ext cx="1921500" cy="1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99F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9pPr>
          </a:lstStyle>
          <a:p/>
        </p:txBody>
      </p:sp>
      <p:sp>
        <p:nvSpPr>
          <p:cNvPr id="490" name="Google Shape;490;p35"/>
          <p:cNvSpPr/>
          <p:nvPr/>
        </p:nvSpPr>
        <p:spPr>
          <a:xfrm>
            <a:off x="0" y="5096547"/>
            <a:ext cx="1524572" cy="46107"/>
          </a:xfrm>
          <a:custGeom>
            <a:rect b="b" l="l" r="r" t="t"/>
            <a:pathLst>
              <a:path extrusionOk="0" h="86995" w="287655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B3B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5"/>
          <p:cNvSpPr/>
          <p:nvPr/>
        </p:nvSpPr>
        <p:spPr>
          <a:xfrm>
            <a:off x="1523984" y="5096547"/>
            <a:ext cx="1524572" cy="46107"/>
          </a:xfrm>
          <a:custGeom>
            <a:rect b="b" l="l" r="r" t="t"/>
            <a:pathLst>
              <a:path extrusionOk="0" h="86995" w="287655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FBD63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5"/>
          <p:cNvSpPr/>
          <p:nvPr/>
        </p:nvSpPr>
        <p:spPr>
          <a:xfrm>
            <a:off x="3047968" y="5096547"/>
            <a:ext cx="1524572" cy="46107"/>
          </a:xfrm>
          <a:custGeom>
            <a:rect b="b" l="l" r="r" t="t"/>
            <a:pathLst>
              <a:path extrusionOk="0" h="86995" w="287655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A6D4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5"/>
          <p:cNvSpPr/>
          <p:nvPr/>
        </p:nvSpPr>
        <p:spPr>
          <a:xfrm>
            <a:off x="4571952" y="5096547"/>
            <a:ext cx="1524572" cy="46107"/>
          </a:xfrm>
          <a:custGeom>
            <a:rect b="b" l="l" r="r" t="t"/>
            <a:pathLst>
              <a:path extrusionOk="0" h="86995" w="287655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FF36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5"/>
          <p:cNvSpPr/>
          <p:nvPr/>
        </p:nvSpPr>
        <p:spPr>
          <a:xfrm>
            <a:off x="6095937" y="5096547"/>
            <a:ext cx="1524572" cy="46107"/>
          </a:xfrm>
          <a:custGeom>
            <a:rect b="b" l="l" r="r" t="t"/>
            <a:pathLst>
              <a:path extrusionOk="0" h="86995" w="287655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770F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5"/>
          <p:cNvSpPr/>
          <p:nvPr/>
        </p:nvSpPr>
        <p:spPr>
          <a:xfrm>
            <a:off x="7619922" y="5096547"/>
            <a:ext cx="1524571" cy="46107"/>
          </a:xfrm>
          <a:custGeom>
            <a:rect b="b" l="l" r="r" t="t"/>
            <a:pathLst>
              <a:path extrusionOk="0" h="86995" w="2876550">
                <a:moveTo>
                  <a:pt x="2876232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32" y="0"/>
                </a:lnTo>
                <a:lnTo>
                  <a:pt x="2876232" y="86893"/>
                </a:lnTo>
                <a:close/>
              </a:path>
            </a:pathLst>
          </a:custGeom>
          <a:solidFill>
            <a:srgbClr val="6D757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>
  <p:cSld name="OBJECT_4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/>
        </p:txBody>
      </p:sp>
      <p:sp>
        <p:nvSpPr>
          <p:cNvPr id="498" name="Google Shape;498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 1">
  <p:cSld name="OBJECT_5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/>
        </p:txBody>
      </p:sp>
      <p:sp>
        <p:nvSpPr>
          <p:cNvPr id="504" name="Google Shape;504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161329" y="1379781"/>
            <a:ext cx="821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tyle.tidyverse.org/" TargetMode="External"/><Relationship Id="rId4" Type="http://schemas.openxmlformats.org/officeDocument/2006/relationships/hyperlink" Target="https://style.tidyverse.org/" TargetMode="External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ppsilon.github.io/rhino/index.html" TargetMode="External"/><Relationship Id="rId4" Type="http://schemas.openxmlformats.org/officeDocument/2006/relationships/hyperlink" Target="https://appsilon.github.io/rhino/articles/tutorial/create-your-first-rhino-app.html" TargetMode="External"/><Relationship Id="rId5" Type="http://schemas.openxmlformats.org/officeDocument/2006/relationships/hyperlink" Target="https://www.youtube.com/watch?v=8H_ZHUy8Yj4" TargetMode="External"/><Relationship Id="rId6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upport.rstudio.com/hc/en-us/articles/200526207-Using-Projects" TargetMode="External"/><Relationship Id="rId4" Type="http://schemas.openxmlformats.org/officeDocument/2006/relationships/hyperlink" Target="https://rstudio.github.io/renv/articles/renv.html" TargetMode="External"/><Relationship Id="rId9" Type="http://schemas.openxmlformats.org/officeDocument/2006/relationships/hyperlink" Target="https://github.com/jimhester/lintr" TargetMode="External"/><Relationship Id="rId5" Type="http://schemas.openxmlformats.org/officeDocument/2006/relationships/hyperlink" Target="https://rstudio.github.io/renv/articles/renv.html" TargetMode="External"/><Relationship Id="rId6" Type="http://schemas.openxmlformats.org/officeDocument/2006/relationships/hyperlink" Target="https://github.com/rstudio/config" TargetMode="External"/><Relationship Id="rId7" Type="http://schemas.openxmlformats.org/officeDocument/2006/relationships/hyperlink" Target="https://testthat.r-lib.org/" TargetMode="External"/><Relationship Id="rId8" Type="http://schemas.openxmlformats.org/officeDocument/2006/relationships/hyperlink" Target="https://covr.r-lib.org/" TargetMode="External"/><Relationship Id="rId11" Type="http://schemas.openxmlformats.org/officeDocument/2006/relationships/hyperlink" Target="https://appsilon.github.io/rhino/index.html" TargetMode="External"/><Relationship Id="rId10" Type="http://schemas.openxmlformats.org/officeDocument/2006/relationships/hyperlink" Target="https://styler.r-lib.org/articles/styler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354A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"/>
          <p:cNvSpPr txBox="1"/>
          <p:nvPr>
            <p:ph type="title"/>
          </p:nvPr>
        </p:nvSpPr>
        <p:spPr>
          <a:xfrm>
            <a:off x="1619250" y="1619250"/>
            <a:ext cx="4191000" cy="152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 un proyecto Shiny</a:t>
            </a:r>
            <a:endParaRPr/>
          </a:p>
        </p:txBody>
      </p:sp>
      <p:sp>
        <p:nvSpPr>
          <p:cNvPr id="513" name="Google Shape;513;p38"/>
          <p:cNvSpPr txBox="1"/>
          <p:nvPr>
            <p:ph idx="1" type="subTitle"/>
          </p:nvPr>
        </p:nvSpPr>
        <p:spPr>
          <a:xfrm>
            <a:off x="1619250" y="3676650"/>
            <a:ext cx="34863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Agustin Perez Santangelo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agustin@appsilon.com</a:t>
            </a:r>
            <a:endParaRPr/>
          </a:p>
        </p:txBody>
      </p:sp>
      <p:pic>
        <p:nvPicPr>
          <p:cNvPr id="514" name="Google Shape;5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475" y="1858503"/>
            <a:ext cx="883875" cy="104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850" y="1953200"/>
            <a:ext cx="1284175" cy="8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05" name="Google Shape;605;p47"/>
          <p:cNvSpPr txBox="1"/>
          <p:nvPr/>
        </p:nvSpPr>
        <p:spPr>
          <a:xfrm>
            <a:off x="365975" y="1067225"/>
            <a:ext cx="87321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0.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Proyecto como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.Rproj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Ideal para compartimentalizar trabajo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Inicia nueva sesión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Lee .Renviron (env variables)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source(“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.Rprofile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”)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Setea directorio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06" name="Google Shape;6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825" y="13172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8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12" name="Google Shape;612;p48"/>
          <p:cNvSpPr txBox="1"/>
          <p:nvPr/>
        </p:nvSpPr>
        <p:spPr>
          <a:xfrm>
            <a:off x="365975" y="1067225"/>
            <a:ext cx="87321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1.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Controlar entorno de desarrollo con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renv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Versión de R y dependencias (paquetes)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Reproducibilidad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mismo código, mismos resultados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c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olab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o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ración más sencilla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Facilita deployment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Cache global de paquetes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Carga más rápida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Ahorra espacio en disco	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13" name="Google Shape;6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00" y="3781050"/>
            <a:ext cx="1310175" cy="12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24" y="3928086"/>
            <a:ext cx="943375" cy="9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8"/>
          <p:cNvSpPr txBox="1"/>
          <p:nvPr/>
        </p:nvSpPr>
        <p:spPr>
          <a:xfrm>
            <a:off x="3078800" y="3474900"/>
            <a:ext cx="10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renv.lock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16" name="Google Shape;616;p48"/>
          <p:cNvSpPr txBox="1"/>
          <p:nvPr/>
        </p:nvSpPr>
        <p:spPr>
          <a:xfrm>
            <a:off x="697700" y="3474900"/>
            <a:ext cx="13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Project library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5950" y="3031862"/>
            <a:ext cx="2789901" cy="211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48"/>
          <p:cNvCxnSpPr/>
          <p:nvPr/>
        </p:nvCxnSpPr>
        <p:spPr>
          <a:xfrm>
            <a:off x="2058925" y="4133175"/>
            <a:ext cx="956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48"/>
          <p:cNvCxnSpPr/>
          <p:nvPr/>
        </p:nvCxnSpPr>
        <p:spPr>
          <a:xfrm rot="10800000">
            <a:off x="2045925" y="4691925"/>
            <a:ext cx="96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48"/>
          <p:cNvSpPr txBox="1"/>
          <p:nvPr/>
        </p:nvSpPr>
        <p:spPr>
          <a:xfrm>
            <a:off x="2023138" y="3687675"/>
            <a:ext cx="10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snapshot()*</a:t>
            </a:r>
            <a:endParaRPr/>
          </a:p>
        </p:txBody>
      </p:sp>
      <p:sp>
        <p:nvSpPr>
          <p:cNvPr id="621" name="Google Shape;621;p48"/>
          <p:cNvSpPr txBox="1"/>
          <p:nvPr/>
        </p:nvSpPr>
        <p:spPr>
          <a:xfrm>
            <a:off x="2160213" y="4649150"/>
            <a:ext cx="10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restore()</a:t>
            </a:r>
            <a:endParaRPr/>
          </a:p>
        </p:txBody>
      </p:sp>
      <p:sp>
        <p:nvSpPr>
          <p:cNvPr id="622" name="Google Shape;622;p48"/>
          <p:cNvSpPr txBox="1"/>
          <p:nvPr/>
        </p:nvSpPr>
        <p:spPr>
          <a:xfrm>
            <a:off x="7462600" y="3410625"/>
            <a:ext cx="158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.Rprofile</a:t>
            </a:r>
            <a:endParaRPr b="1"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renv.lock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renv/activate.R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renv/library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623" name="Google Shape;623;p48"/>
          <p:cNvCxnSpPr>
            <a:endCxn id="622" idx="1"/>
          </p:cNvCxnSpPr>
          <p:nvPr/>
        </p:nvCxnSpPr>
        <p:spPr>
          <a:xfrm flipH="1" rot="10800000">
            <a:off x="5632300" y="3872325"/>
            <a:ext cx="1830300" cy="43200"/>
          </a:xfrm>
          <a:prstGeom prst="straightConnector1">
            <a:avLst/>
          </a:prstGeom>
          <a:noFill/>
          <a:ln cap="flat" cmpd="sng" w="19050">
            <a:solidFill>
              <a:srgbClr val="0099F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4" name="Google Shape;62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6424" y="1317201"/>
            <a:ext cx="1040551" cy="120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9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1_renv_init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0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36" name="Google Shape;636;p50"/>
          <p:cNvSpPr txBox="1"/>
          <p:nvPr/>
        </p:nvSpPr>
        <p:spPr>
          <a:xfrm>
            <a:off x="365975" y="1067225"/>
            <a:ext cx="61782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ven Pro"/>
              <a:buChar char="●"/>
            </a:pP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1. </a:t>
            </a: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Controlar entorno de desarrollo con </a:t>
            </a: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renv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Tipos de snapshot (registro en lock file)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e</a:t>
            </a: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xplicit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: dependencias declaradas en DESCRIPTION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i</a:t>
            </a: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mplicit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: la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intersección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entre library y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código (default con init() 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a</a:t>
            </a: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ll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: toda la library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Explicit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es ideal para tener mayor control, pero trae problemas para deploy con rsconnect (shinyapps.io, RStudio Connect).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Solución: 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Implicit snapshots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.renvignore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(sigue misma lógica que .gitignore)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dependencies.R 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l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istamos pkgs llamando a library()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37" name="Google Shape;6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6424" y="1317201"/>
            <a:ext cx="1040551" cy="12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074" y="3115199"/>
            <a:ext cx="3700925" cy="144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Google Shape;639;p50"/>
          <p:cNvCxnSpPr>
            <a:endCxn id="638" idx="1"/>
          </p:cNvCxnSpPr>
          <p:nvPr/>
        </p:nvCxnSpPr>
        <p:spPr>
          <a:xfrm flipH="1" rot="10800000">
            <a:off x="4814274" y="3838499"/>
            <a:ext cx="628800" cy="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0" name="Google Shape;6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13327" cy="41332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0"/>
          <p:cNvSpPr txBox="1"/>
          <p:nvPr/>
        </p:nvSpPr>
        <p:spPr>
          <a:xfrm>
            <a:off x="413325" y="22000"/>
            <a:ext cx="119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1_renv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1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_renv_init2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2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53" name="Google Shape;653;p52"/>
          <p:cNvSpPr txBox="1"/>
          <p:nvPr/>
        </p:nvSpPr>
        <p:spPr>
          <a:xfrm>
            <a:off x="365975" y="1067225"/>
            <a:ext cx="87321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.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Extraer constantes con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config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Permite crear perfiles de constantes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test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dev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production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Ahorra tiempo al momento de cambiar valores de constantes.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Menos números mágicos y hard-coding en el código de nuestra app.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	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54" name="Google Shape;6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400" y="1221950"/>
            <a:ext cx="1076675" cy="12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13327" cy="413327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2"/>
          <p:cNvSpPr txBox="1"/>
          <p:nvPr/>
        </p:nvSpPr>
        <p:spPr>
          <a:xfrm>
            <a:off x="413325" y="22000"/>
            <a:ext cx="119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2_config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3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2_config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4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68" name="Google Shape;668;p54"/>
          <p:cNvSpPr txBox="1"/>
          <p:nvPr/>
        </p:nvSpPr>
        <p:spPr>
          <a:xfrm>
            <a:off x="365975" y="1067225"/>
            <a:ext cx="8732100" cy="3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.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Unit testing con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testthat +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tracking con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covr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Chequear funcionalidad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Ciclo virtuoso con implementación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~Test-Driven Development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covr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trackear testing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generar reportes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69" name="Google Shape;6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272" y="890913"/>
            <a:ext cx="1010402" cy="117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175" y="891250"/>
            <a:ext cx="1010400" cy="117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5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_testthat-covr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6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82" name="Google Shape;682;p56"/>
          <p:cNvSpPr txBox="1"/>
          <p:nvPr/>
        </p:nvSpPr>
        <p:spPr>
          <a:xfrm>
            <a:off x="365975" y="1067225"/>
            <a:ext cx="87321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4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.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Código limpio y consistente con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lintr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y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styler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Seguir </a:t>
            </a:r>
            <a:r>
              <a:rPr lang="en" sz="12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3"/>
              </a:rPr>
              <a:t>guia de estilo </a:t>
            </a:r>
            <a:r>
              <a:rPr b="1" lang="en" sz="12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4"/>
              </a:rPr>
              <a:t>tidyverse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(convención adoptada en la comunidad)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Minimizar chances de bugs/errores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Código más legible y entendible para un humano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	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83" name="Google Shape;6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7375" y="1189650"/>
            <a:ext cx="738200" cy="7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5575" y="1189650"/>
            <a:ext cx="738200" cy="7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</a:t>
            </a:r>
            <a:endParaRPr/>
          </a:p>
        </p:txBody>
      </p:sp>
      <p:sp>
        <p:nvSpPr>
          <p:cNvPr id="521" name="Google Shape;521;p39"/>
          <p:cNvSpPr txBox="1"/>
          <p:nvPr/>
        </p:nvSpPr>
        <p:spPr>
          <a:xfrm>
            <a:off x="756050" y="1028700"/>
            <a:ext cx="7014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Contexto/motivación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Estructura mínima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Herramientas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r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env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para controlar dependencias (paquetes)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i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nit, restore, snapshot, status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implicit/explicit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dependencies.R (facilitar deployment con rsconnect)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t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estthat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para unit-testing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arquitectura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filosofia (e.g. TDD)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covr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para trackear testing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c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onfig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para manejar perfiles de constantes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test/producción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l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intr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para monitorear código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s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tyler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para aplicar estilo consistente (usar con cuidado)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_lintr-styler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8"/>
          <p:cNvSpPr txBox="1"/>
          <p:nvPr>
            <p:ph type="title"/>
          </p:nvPr>
        </p:nvSpPr>
        <p:spPr>
          <a:xfrm>
            <a:off x="1114350" y="21417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Uniendo todo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9"/>
          <p:cNvSpPr txBox="1"/>
          <p:nvPr/>
        </p:nvSpPr>
        <p:spPr>
          <a:xfrm>
            <a:off x="2830650" y="1190325"/>
            <a:ext cx="34125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mi-proyecto/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app/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constants/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config.yaml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data/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data.fst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js/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index.js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r/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├── main.R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├── module_1.R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├── module_2.R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utils.R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styles/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main.scss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</a:t>
            </a:r>
            <a:r>
              <a:rPr b="1"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www/</a:t>
            </a:r>
            <a:endParaRPr b="1"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css/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│   └── app.min.css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js/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│   └── app.min.js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favicon.ico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image.png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└── sound.wav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└── ...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1" name="Google Shape;701;p59"/>
          <p:cNvSpPr txBox="1"/>
          <p:nvPr/>
        </p:nvSpPr>
        <p:spPr>
          <a:xfrm>
            <a:off x="6879625" y="638550"/>
            <a:ext cx="34125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renv/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library/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staging/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activate.R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settings.dcf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scripts/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raw_data/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raw.csv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preprocess.R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tests/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testthat/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test-main.R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test-module_1.R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test-module_2.R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└── test-utils.R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tools/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coverage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unit-test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style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lint-r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.lintr.yaml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.renvignore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.Rprofile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</a:t>
            </a:r>
            <a:r>
              <a:rPr b="1"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app.R</a:t>
            </a:r>
            <a:endParaRPr b="1"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dependencies.R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README.md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renv.lock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└── src.Rproj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2" name="Google Shape;702;p59"/>
          <p:cNvSpPr/>
          <p:nvPr/>
        </p:nvSpPr>
        <p:spPr>
          <a:xfrm>
            <a:off x="7187525" y="4776150"/>
            <a:ext cx="880200" cy="13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9"/>
          <p:cNvSpPr/>
          <p:nvPr/>
        </p:nvSpPr>
        <p:spPr>
          <a:xfrm>
            <a:off x="7187525" y="4595100"/>
            <a:ext cx="880200" cy="13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9"/>
          <p:cNvSpPr/>
          <p:nvPr/>
        </p:nvSpPr>
        <p:spPr>
          <a:xfrm>
            <a:off x="7187525" y="4339975"/>
            <a:ext cx="1172400" cy="13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9"/>
          <p:cNvSpPr/>
          <p:nvPr/>
        </p:nvSpPr>
        <p:spPr>
          <a:xfrm>
            <a:off x="7254300" y="3894225"/>
            <a:ext cx="880200" cy="27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9"/>
          <p:cNvSpPr/>
          <p:nvPr/>
        </p:nvSpPr>
        <p:spPr>
          <a:xfrm>
            <a:off x="7187525" y="884150"/>
            <a:ext cx="1323900" cy="69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9"/>
          <p:cNvSpPr/>
          <p:nvPr/>
        </p:nvSpPr>
        <p:spPr>
          <a:xfrm>
            <a:off x="3404000" y="1559325"/>
            <a:ext cx="1257300" cy="31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85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9"/>
          <p:cNvSpPr/>
          <p:nvPr/>
        </p:nvSpPr>
        <p:spPr>
          <a:xfrm>
            <a:off x="7521175" y="3210725"/>
            <a:ext cx="734700" cy="27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0D1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9"/>
          <p:cNvSpPr/>
          <p:nvPr/>
        </p:nvSpPr>
        <p:spPr>
          <a:xfrm>
            <a:off x="7187525" y="2179175"/>
            <a:ext cx="1806000" cy="84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0D1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9"/>
          <p:cNvSpPr/>
          <p:nvPr/>
        </p:nvSpPr>
        <p:spPr>
          <a:xfrm>
            <a:off x="7452300" y="3480725"/>
            <a:ext cx="569100" cy="26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9"/>
          <p:cNvSpPr/>
          <p:nvPr/>
        </p:nvSpPr>
        <p:spPr>
          <a:xfrm>
            <a:off x="7232400" y="3770000"/>
            <a:ext cx="880200" cy="13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9"/>
          <p:cNvSpPr/>
          <p:nvPr/>
        </p:nvSpPr>
        <p:spPr>
          <a:xfrm>
            <a:off x="3404000" y="1863275"/>
            <a:ext cx="1257300" cy="31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9"/>
          <p:cNvSpPr/>
          <p:nvPr/>
        </p:nvSpPr>
        <p:spPr>
          <a:xfrm>
            <a:off x="7220825" y="1599400"/>
            <a:ext cx="1323900" cy="57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9"/>
          <p:cNvSpPr txBox="1"/>
          <p:nvPr/>
        </p:nvSpPr>
        <p:spPr>
          <a:xfrm>
            <a:off x="5095600" y="1821125"/>
            <a:ext cx="8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Parte 3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5" name="Google Shape;715;p59"/>
          <p:cNvSpPr/>
          <p:nvPr/>
        </p:nvSpPr>
        <p:spPr>
          <a:xfrm>
            <a:off x="3456900" y="2433450"/>
            <a:ext cx="1257300" cy="73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BD6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9"/>
          <p:cNvSpPr txBox="1"/>
          <p:nvPr/>
        </p:nvSpPr>
        <p:spPr>
          <a:xfrm>
            <a:off x="5042700" y="2601000"/>
            <a:ext cx="8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Parte 2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717" name="Google Shape;717;p59"/>
          <p:cNvCxnSpPr>
            <a:stCxn id="716" idx="1"/>
            <a:endCxn id="715" idx="3"/>
          </p:cNvCxnSpPr>
          <p:nvPr/>
        </p:nvCxnSpPr>
        <p:spPr>
          <a:xfrm rot="10800000">
            <a:off x="4714200" y="2801100"/>
            <a:ext cx="32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59"/>
          <p:cNvCxnSpPr>
            <a:stCxn id="714" idx="1"/>
          </p:cNvCxnSpPr>
          <p:nvPr/>
        </p:nvCxnSpPr>
        <p:spPr>
          <a:xfrm rot="10800000">
            <a:off x="4714300" y="2021225"/>
            <a:ext cx="3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p59"/>
          <p:cNvCxnSpPr>
            <a:stCxn id="714" idx="3"/>
            <a:endCxn id="713" idx="1"/>
          </p:cNvCxnSpPr>
          <p:nvPr/>
        </p:nvCxnSpPr>
        <p:spPr>
          <a:xfrm flipH="1" rot="10800000">
            <a:off x="5902300" y="1889225"/>
            <a:ext cx="1318500" cy="1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0" name="Google Shape;720;p59"/>
          <p:cNvSpPr txBox="1"/>
          <p:nvPr/>
        </p:nvSpPr>
        <p:spPr>
          <a:xfrm>
            <a:off x="8112600" y="4645925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0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1" name="Google Shape;721;p59"/>
          <p:cNvSpPr txBox="1"/>
          <p:nvPr/>
        </p:nvSpPr>
        <p:spPr>
          <a:xfrm>
            <a:off x="8421625" y="4144050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2" name="Google Shape;722;p59"/>
          <p:cNvSpPr txBox="1"/>
          <p:nvPr/>
        </p:nvSpPr>
        <p:spPr>
          <a:xfrm>
            <a:off x="8585775" y="1031900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3" name="Google Shape;723;p59"/>
          <p:cNvSpPr txBox="1"/>
          <p:nvPr/>
        </p:nvSpPr>
        <p:spPr>
          <a:xfrm>
            <a:off x="4714200" y="1489025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>
              <a:solidFill>
                <a:schemeClr val="accent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4" name="Google Shape;724;p59"/>
          <p:cNvSpPr txBox="1"/>
          <p:nvPr/>
        </p:nvSpPr>
        <p:spPr>
          <a:xfrm>
            <a:off x="8308850" y="2961575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endParaRPr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5" name="Google Shape;725;p59"/>
          <p:cNvSpPr txBox="1"/>
          <p:nvPr/>
        </p:nvSpPr>
        <p:spPr>
          <a:xfrm>
            <a:off x="8112600" y="3482025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3649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endParaRPr>
              <a:solidFill>
                <a:srgbClr val="FF364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6" name="Google Shape;726;p59"/>
          <p:cNvSpPr txBox="1"/>
          <p:nvPr/>
        </p:nvSpPr>
        <p:spPr>
          <a:xfrm>
            <a:off x="82825" y="884150"/>
            <a:ext cx="26955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mi-proyecto-tipico/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app/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data/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data.csv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</a:t>
            </a:r>
            <a:r>
              <a:rPr b="1"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app.R</a:t>
            </a:r>
            <a:endParaRPr b="1"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helpers.R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</a:t>
            </a:r>
            <a:r>
              <a:rPr b="1"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www/</a:t>
            </a:r>
            <a:endParaRPr b="1"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mi_css.css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mi_js.js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imagen.png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└── sonido.wav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├── scripts/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raw_data/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raw.csv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preprocess.R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└── tests</a:t>
            </a:r>
            <a:endParaRPr sz="12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27" name="Google Shape;727;p59"/>
          <p:cNvCxnSpPr/>
          <p:nvPr/>
        </p:nvCxnSpPr>
        <p:spPr>
          <a:xfrm>
            <a:off x="2561150" y="56600"/>
            <a:ext cx="14100" cy="508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0"/>
          <p:cNvSpPr txBox="1"/>
          <p:nvPr>
            <p:ph type="title"/>
          </p:nvPr>
        </p:nvSpPr>
        <p:spPr>
          <a:xfrm>
            <a:off x="1114350" y="634725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esto…y </a:t>
            </a:r>
            <a:r>
              <a:rPr lang="en"/>
              <a:t>más</a:t>
            </a:r>
            <a:r>
              <a:rPr lang="en"/>
              <a:t>!</a:t>
            </a:r>
            <a:endParaRPr/>
          </a:p>
        </p:txBody>
      </p:sp>
      <p:sp>
        <p:nvSpPr>
          <p:cNvPr id="733" name="Google Shape;733;p60"/>
          <p:cNvSpPr txBox="1"/>
          <p:nvPr/>
        </p:nvSpPr>
        <p:spPr>
          <a:xfrm>
            <a:off x="1114350" y="3418875"/>
            <a:ext cx="226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🗋  </a:t>
            </a:r>
            <a:r>
              <a:rPr lang="en" u="sng">
                <a:solidFill>
                  <a:schemeClr val="hlink"/>
                </a:solidFill>
                <a:hlinkClick r:id="rId3"/>
              </a:rPr>
              <a:t>Documentacion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🎓 </a:t>
            </a:r>
            <a:r>
              <a:rPr lang="en" u="sng">
                <a:solidFill>
                  <a:schemeClr val="hlink"/>
                </a:solidFill>
                <a:hlinkClick r:id="rId4"/>
              </a:rPr>
              <a:t>Tutorial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📹 </a:t>
            </a:r>
            <a:r>
              <a:rPr lang="en" u="sng">
                <a:solidFill>
                  <a:schemeClr val="hlink"/>
                </a:solidFill>
                <a:hlinkClick r:id="rId5"/>
              </a:rPr>
              <a:t>Workshop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34" name="Google Shape;73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8550" y="1406700"/>
            <a:ext cx="1746898" cy="20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1"/>
          <p:cNvSpPr txBox="1"/>
          <p:nvPr>
            <p:ph type="title"/>
          </p:nvPr>
        </p:nvSpPr>
        <p:spPr>
          <a:xfrm>
            <a:off x="1114350" y="21417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¿Preguntas?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2"/>
          <p:cNvSpPr txBox="1"/>
          <p:nvPr>
            <p:ph type="title"/>
          </p:nvPr>
        </p:nvSpPr>
        <p:spPr>
          <a:xfrm>
            <a:off x="1114350" y="21417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3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750" name="Google Shape;750;p63"/>
          <p:cNvSpPr txBox="1"/>
          <p:nvPr>
            <p:ph idx="1" type="subTitle"/>
          </p:nvPr>
        </p:nvSpPr>
        <p:spPr>
          <a:xfrm>
            <a:off x="1058325" y="1388050"/>
            <a:ext cx="7593900" cy="29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.Rproj</a:t>
            </a:r>
            <a:r>
              <a:rPr lang="en"/>
              <a:t> projects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r</a:t>
            </a:r>
            <a:r>
              <a:rPr lang="en" u="sng">
                <a:solidFill>
                  <a:schemeClr val="hlink"/>
                </a:solidFill>
                <a:hlinkClick r:id="rId5"/>
              </a:rPr>
              <a:t>env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config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testthat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covr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lintr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styler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rhino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0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527" name="Google Shape;527;p40"/>
          <p:cNvSpPr txBox="1"/>
          <p:nvPr/>
        </p:nvSpPr>
        <p:spPr>
          <a:xfrm>
            <a:off x="736575" y="1009475"/>
            <a:ext cx="29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Nuestra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primera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Shiny app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28" name="Google Shape;5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02" y="1511975"/>
            <a:ext cx="4477326" cy="34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0"/>
          <p:cNvSpPr txBox="1"/>
          <p:nvPr/>
        </p:nvSpPr>
        <p:spPr>
          <a:xfrm>
            <a:off x="5217875" y="19174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primera-app/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├─ app.R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5217875" y="34170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primera-app/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├─ server.R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├─ ui.R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1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0_primera-app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2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542" name="Google Shape;542;p42"/>
          <p:cNvSpPr txBox="1"/>
          <p:nvPr/>
        </p:nvSpPr>
        <p:spPr>
          <a:xfrm>
            <a:off x="743650" y="1264175"/>
            <a:ext cx="29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2"/>
          <p:cNvSpPr txBox="1"/>
          <p:nvPr/>
        </p:nvSpPr>
        <p:spPr>
          <a:xfrm>
            <a:off x="1106175" y="1515863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Apps más complejas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4" name="Google Shape;544;p42"/>
          <p:cNvSpPr txBox="1"/>
          <p:nvPr/>
        </p:nvSpPr>
        <p:spPr>
          <a:xfrm>
            <a:off x="3766388" y="1515863"/>
            <a:ext cx="19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Desarrollo en equipo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5" name="Google Shape;545;p42"/>
          <p:cNvSpPr txBox="1"/>
          <p:nvPr/>
        </p:nvSpPr>
        <p:spPr>
          <a:xfrm>
            <a:off x="6365700" y="1515875"/>
            <a:ext cx="2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Comerciales/producción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46" name="Google Shape;5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525" y="2283723"/>
            <a:ext cx="2254824" cy="12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825" y="2075010"/>
            <a:ext cx="2254825" cy="165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6175" y="2114730"/>
            <a:ext cx="2004801" cy="15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554" name="Google Shape;554;p43"/>
          <p:cNvSpPr txBox="1"/>
          <p:nvPr/>
        </p:nvSpPr>
        <p:spPr>
          <a:xfrm>
            <a:off x="641450" y="2256600"/>
            <a:ext cx="215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Requerimientos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5" name="Google Shape;555;p43"/>
          <p:cNvSpPr txBox="1"/>
          <p:nvPr/>
        </p:nvSpPr>
        <p:spPr>
          <a:xfrm>
            <a:off x="5940250" y="1297575"/>
            <a:ext cx="145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Mejor organización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6" name="Google Shape;556;p43"/>
          <p:cNvSpPr txBox="1"/>
          <p:nvPr/>
        </p:nvSpPr>
        <p:spPr>
          <a:xfrm>
            <a:off x="5986900" y="3901150"/>
            <a:ext cx="13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Cooperación más sencilla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7" name="Google Shape;557;p43"/>
          <p:cNvSpPr txBox="1"/>
          <p:nvPr/>
        </p:nvSpPr>
        <p:spPr>
          <a:xfrm>
            <a:off x="5986900" y="2493625"/>
            <a:ext cx="13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Desarrollo más rápido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8" name="Google Shape;558;p43"/>
          <p:cNvSpPr txBox="1"/>
          <p:nvPr/>
        </p:nvSpPr>
        <p:spPr>
          <a:xfrm>
            <a:off x="518625" y="2913025"/>
            <a:ext cx="220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Herramientas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9" name="Google Shape;559;p43"/>
          <p:cNvSpPr txBox="1"/>
          <p:nvPr/>
        </p:nvSpPr>
        <p:spPr>
          <a:xfrm>
            <a:off x="3835975" y="2585863"/>
            <a:ext cx="15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60" name="Google Shape;560;p43"/>
          <p:cNvCxnSpPr>
            <a:stCxn id="554" idx="3"/>
            <a:endCxn id="559" idx="1"/>
          </p:cNvCxnSpPr>
          <p:nvPr/>
        </p:nvCxnSpPr>
        <p:spPr>
          <a:xfrm>
            <a:off x="2791850" y="2472150"/>
            <a:ext cx="1044000" cy="344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43"/>
          <p:cNvCxnSpPr>
            <a:stCxn id="558" idx="3"/>
            <a:endCxn id="559" idx="1"/>
          </p:cNvCxnSpPr>
          <p:nvPr/>
        </p:nvCxnSpPr>
        <p:spPr>
          <a:xfrm flipH="1" rot="10800000">
            <a:off x="2720925" y="2816575"/>
            <a:ext cx="1115100" cy="312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2" name="Google Shape;5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513" y="1060300"/>
            <a:ext cx="1409124" cy="93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43"/>
          <p:cNvCxnSpPr>
            <a:stCxn id="559" idx="3"/>
            <a:endCxn id="555" idx="1"/>
          </p:cNvCxnSpPr>
          <p:nvPr/>
        </p:nvCxnSpPr>
        <p:spPr>
          <a:xfrm flipH="1" rot="10800000">
            <a:off x="5340475" y="1605313"/>
            <a:ext cx="599700" cy="12114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43"/>
          <p:cNvCxnSpPr>
            <a:stCxn id="559" idx="3"/>
            <a:endCxn id="557" idx="1"/>
          </p:cNvCxnSpPr>
          <p:nvPr/>
        </p:nvCxnSpPr>
        <p:spPr>
          <a:xfrm flipH="1" rot="10800000">
            <a:off x="5340475" y="2801413"/>
            <a:ext cx="646500" cy="15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43"/>
          <p:cNvCxnSpPr>
            <a:stCxn id="559" idx="3"/>
            <a:endCxn id="556" idx="1"/>
          </p:cNvCxnSpPr>
          <p:nvPr/>
        </p:nvCxnSpPr>
        <p:spPr>
          <a:xfrm>
            <a:off x="5340475" y="2816713"/>
            <a:ext cx="646500" cy="1392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6" name="Google Shape;5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186" y="3663888"/>
            <a:ext cx="1287786" cy="937726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3"/>
          <p:cNvSpPr txBox="1"/>
          <p:nvPr/>
        </p:nvSpPr>
        <p:spPr>
          <a:xfrm>
            <a:off x="641450" y="1563988"/>
            <a:ext cx="150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aven Pro"/>
                <a:ea typeface="Maven Pro"/>
                <a:cs typeface="Maven Pro"/>
                <a:sym typeface="Maven Pro"/>
              </a:rPr>
              <a:t>Proyecto</a:t>
            </a:r>
            <a:endParaRPr b="1" sz="1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3858325" y="2120575"/>
            <a:ext cx="1459800" cy="1392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Estructura</a:t>
            </a:r>
            <a:endParaRPr sz="1200"/>
          </a:p>
        </p:txBody>
      </p:sp>
      <p:pic>
        <p:nvPicPr>
          <p:cNvPr id="569" name="Google Shape;5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1524" y="2440797"/>
            <a:ext cx="1115099" cy="91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4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Estructura básica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4"/>
          <p:cNvSpPr txBox="1"/>
          <p:nvPr/>
        </p:nvSpPr>
        <p:spPr>
          <a:xfrm>
            <a:off x="4480400" y="1630400"/>
            <a:ext cx="64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aven Pro"/>
                <a:ea typeface="Maven Pro"/>
                <a:cs typeface="Maven Pro"/>
                <a:sym typeface="Maven Pro"/>
              </a:rPr>
              <a:t>UX</a:t>
            </a:r>
            <a:endParaRPr b="1" sz="16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6" name="Google Shape;576;p44"/>
          <p:cNvSpPr txBox="1"/>
          <p:nvPr/>
        </p:nvSpPr>
        <p:spPr>
          <a:xfrm>
            <a:off x="4129700" y="3406575"/>
            <a:ext cx="134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Mantenible 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(a futuro)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7" name="Google Shape;577;p44"/>
          <p:cNvSpPr txBox="1"/>
          <p:nvPr/>
        </p:nvSpPr>
        <p:spPr>
          <a:xfrm>
            <a:off x="4249275" y="2774876"/>
            <a:ext cx="15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78" name="Google Shape;578;p44"/>
          <p:cNvCxnSpPr>
            <a:stCxn id="575" idx="1"/>
            <a:endCxn id="579" idx="0"/>
          </p:cNvCxnSpPr>
          <p:nvPr/>
        </p:nvCxnSpPr>
        <p:spPr>
          <a:xfrm flipH="1">
            <a:off x="3417200" y="1845950"/>
            <a:ext cx="1063200" cy="702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44"/>
          <p:cNvCxnSpPr>
            <a:stCxn id="576" idx="1"/>
            <a:endCxn id="579" idx="2"/>
          </p:cNvCxnSpPr>
          <p:nvPr/>
        </p:nvCxnSpPr>
        <p:spPr>
          <a:xfrm rot="10800000">
            <a:off x="3417200" y="2979525"/>
            <a:ext cx="712500" cy="765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p44"/>
          <p:cNvSpPr/>
          <p:nvPr/>
        </p:nvSpPr>
        <p:spPr>
          <a:xfrm>
            <a:off x="823875" y="2067850"/>
            <a:ext cx="1459800" cy="1392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Estructura</a:t>
            </a:r>
            <a:endParaRPr sz="1200"/>
          </a:p>
        </p:txBody>
      </p:sp>
      <p:sp>
        <p:nvSpPr>
          <p:cNvPr id="579" name="Google Shape;579;p44"/>
          <p:cNvSpPr txBox="1"/>
          <p:nvPr/>
        </p:nvSpPr>
        <p:spPr>
          <a:xfrm>
            <a:off x="2836350" y="2548450"/>
            <a:ext cx="11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Desarrollo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82" name="Google Shape;582;p44"/>
          <p:cNvCxnSpPr>
            <a:stCxn id="579" idx="1"/>
            <a:endCxn id="581" idx="6"/>
          </p:cNvCxnSpPr>
          <p:nvPr/>
        </p:nvCxnSpPr>
        <p:spPr>
          <a:xfrm rot="10800000">
            <a:off x="2283750" y="2764000"/>
            <a:ext cx="55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3" name="Google Shape;5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34" y="3609700"/>
            <a:ext cx="1379675" cy="86010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4"/>
          <p:cNvSpPr txBox="1"/>
          <p:nvPr/>
        </p:nvSpPr>
        <p:spPr>
          <a:xfrm>
            <a:off x="587200" y="904763"/>
            <a:ext cx="15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Premisas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85" name="Google Shape;585;p44"/>
          <p:cNvSpPr txBox="1"/>
          <p:nvPr/>
        </p:nvSpPr>
        <p:spPr>
          <a:xfrm>
            <a:off x="6933050" y="1982050"/>
            <a:ext cx="21504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Escalable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Eficiente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Sin bugs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Extensible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Disfrutable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6" name="Google Shape;5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265" y="1524750"/>
            <a:ext cx="882264" cy="7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301" y="3406575"/>
            <a:ext cx="1176580" cy="76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5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593" name="Google Shape;593;p45"/>
          <p:cNvSpPr txBox="1"/>
          <p:nvPr/>
        </p:nvSpPr>
        <p:spPr>
          <a:xfrm>
            <a:off x="411900" y="1067225"/>
            <a:ext cx="87321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Cada proyecto tiene su idiosincrasia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Punto de partida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Un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proyecto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“típico” que incluya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Datos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Scripts de carga y procesamiento de datos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App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UI + Server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w</a:t>
            </a: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ww (aka assets)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Imágenes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Audio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[</a:t>
            </a: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CSS]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[JavaScript]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[Tests]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94" name="Google Shape;594;p45"/>
          <p:cNvSpPr txBox="1"/>
          <p:nvPr/>
        </p:nvSpPr>
        <p:spPr>
          <a:xfrm>
            <a:off x="5984075" y="1100475"/>
            <a:ext cx="26955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mi-proyecto-tipico/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app/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data/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data.csv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</a:t>
            </a:r>
            <a:r>
              <a:rPr b="1"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app.R</a:t>
            </a:r>
            <a:endParaRPr b="1"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helpers.R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</a:t>
            </a:r>
            <a:r>
              <a:rPr b="1"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www/</a:t>
            </a:r>
            <a:endParaRPr b="1"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mi_css.css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mi_js.js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imagen.png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└── sonido.wav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├── scripts/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raw_data/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raw.csv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preprocess.R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└── tests</a:t>
            </a:r>
            <a:endParaRPr sz="12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"/>
          <p:cNvSpPr txBox="1"/>
          <p:nvPr/>
        </p:nvSpPr>
        <p:spPr>
          <a:xfrm>
            <a:off x="2983800" y="2256150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Propuesta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ppsilon Theme 2021 Upd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F9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